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0" r:id="rId3"/>
    <p:sldId id="258" r:id="rId4"/>
    <p:sldId id="260" r:id="rId5"/>
    <p:sldId id="261" r:id="rId6"/>
    <p:sldId id="262" r:id="rId7"/>
    <p:sldId id="266" r:id="rId8"/>
    <p:sldId id="267" r:id="rId9"/>
    <p:sldId id="256" r:id="rId10"/>
    <p:sldId id="257" r:id="rId11"/>
    <p:sldId id="268" r:id="rId12"/>
    <p:sldId id="269" r:id="rId13"/>
    <p:sldId id="264" r:id="rId1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95EF29-EC99-9BCD-A78D-033415694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6BEDA314-169D-0A20-71AE-88FA54C4B0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x-none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0BD6A00D-E649-8C02-313A-66C53AADA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1990-8C7E-6244-8D62-B6118B03A172}" type="datetimeFigureOut">
              <a:rPr lang="x-none" smtClean="0"/>
              <a:pPr/>
              <a:t>27.09.2022</a:t>
            </a:fld>
            <a:endParaRPr lang="x-none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EBFCDF65-45AA-FE2B-83C8-5993E3969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8CB4A556-B3BC-3F9E-6C58-0079AD6FD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44CC-F278-4B4B-9262-93FC3672B59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432673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2E2C85-DB67-B93F-530C-B2968D858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C0F915DE-FCE5-B97B-D7CD-D26BED336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x-none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F4122941-8048-7F3F-5616-333DBFAE4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1990-8C7E-6244-8D62-B6118B03A172}" type="datetimeFigureOut">
              <a:rPr lang="x-none" smtClean="0"/>
              <a:pPr/>
              <a:t>27.09.2022</a:t>
            </a:fld>
            <a:endParaRPr lang="x-none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5EDE250A-D6CF-1CE5-7B88-F92517387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F38EC87E-3A68-075D-62D1-C83A2C894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44CC-F278-4B4B-9262-93FC3672B59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961105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xmlns="" id="{43E79F63-BC25-463A-FF57-0D23365B4D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1A8B2480-C5F9-BC5C-006E-F1A0CD516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x-none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3817E23A-08F0-E617-73C9-6D32E681D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1990-8C7E-6244-8D62-B6118B03A172}" type="datetimeFigureOut">
              <a:rPr lang="x-none" smtClean="0"/>
              <a:pPr/>
              <a:t>27.09.2022</a:t>
            </a:fld>
            <a:endParaRPr lang="x-none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87031264-A62C-154B-22EC-8318506D8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46D75AD4-45B6-35B1-A4C9-896175627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44CC-F278-4B4B-9262-93FC3672B59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986620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BAB06D-9A28-FABE-05AE-B76CA82A7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FBC1282B-8D70-DC74-7A7B-A93C7C2C2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x-none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A505ABCD-8AC5-F3A0-01F3-5B4DD30DC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1990-8C7E-6244-8D62-B6118B03A172}" type="datetimeFigureOut">
              <a:rPr lang="x-none" smtClean="0"/>
              <a:pPr/>
              <a:t>27.09.2022</a:t>
            </a:fld>
            <a:endParaRPr lang="x-none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60229164-1C3F-8894-9B9B-D1C3157EB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DBE4837D-8DE9-929A-9758-001ABB3F1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44CC-F278-4B4B-9262-93FC3672B59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911828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691054-4882-DFDC-1E0B-C4C7A5F34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A808014B-E0D4-5727-B1C9-9D13E4343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05335C1C-92FF-7E3B-F700-05D4886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1990-8C7E-6244-8D62-B6118B03A172}" type="datetimeFigureOut">
              <a:rPr lang="x-none" smtClean="0"/>
              <a:pPr/>
              <a:t>27.09.2022</a:t>
            </a:fld>
            <a:endParaRPr lang="x-none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E87373BD-66C3-112E-2DEE-D445C3200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A3131A2A-949B-172F-1E9F-AF3E890E3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44CC-F278-4B4B-9262-93FC3672B59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017726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DA6EF5-4CD6-9E33-3EA4-AC3420A2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00A59FE6-C7BF-D849-542B-A1AF583278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x-none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B935D206-2B72-6218-1E58-53A4DF128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x-none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6DC395D8-4042-135D-C8EF-37D0FAF4E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1990-8C7E-6244-8D62-B6118B03A172}" type="datetimeFigureOut">
              <a:rPr lang="x-none" smtClean="0"/>
              <a:pPr/>
              <a:t>27.09.2022</a:t>
            </a:fld>
            <a:endParaRPr lang="x-none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160DA50B-B36B-BC21-66FA-9AA7EA7F3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B129FC6E-5225-C705-3C99-8D6AA3DA4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44CC-F278-4B4B-9262-93FC3672B59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6475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85D4D7-AED1-9EBB-3E05-259C1C824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7301B495-62F5-DEF0-F8FE-AA7F09CAE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5B5A641C-3C03-A94C-0E9B-56FE780E1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x-none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xmlns="" id="{D95F2F2C-09F3-3631-01AB-1FAC41FB2A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xmlns="" id="{2D127E6C-49FF-BBD0-7A41-4044895D75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x-none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xmlns="" id="{DE822E55-DBE9-A3FA-BC48-3D70703A4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1990-8C7E-6244-8D62-B6118B03A172}" type="datetimeFigureOut">
              <a:rPr lang="x-none" smtClean="0"/>
              <a:pPr/>
              <a:t>27.09.2022</a:t>
            </a:fld>
            <a:endParaRPr lang="x-none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xmlns="" id="{382C3C75-6E46-6BAE-B88A-B84229CA7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xmlns="" id="{8747967D-9CF4-44F8-71BE-94E00B023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44CC-F278-4B4B-9262-93FC3672B59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042079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A07B09-2299-EFBF-015D-68621A64F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xmlns="" id="{C343F301-49A4-7DF0-EFEA-96EB11EBB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1990-8C7E-6244-8D62-B6118B03A172}" type="datetimeFigureOut">
              <a:rPr lang="x-none" smtClean="0"/>
              <a:pPr/>
              <a:t>27.09.2022</a:t>
            </a:fld>
            <a:endParaRPr lang="x-none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271994C0-8513-EF66-6B26-C4D0EBDE0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C0B3BC5C-8E48-DA14-3A1D-E57DC36D8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44CC-F278-4B4B-9262-93FC3672B59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92342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xmlns="" id="{64FA95AB-E8FE-23B4-7584-DB11ADC60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1990-8C7E-6244-8D62-B6118B03A172}" type="datetimeFigureOut">
              <a:rPr lang="x-none" smtClean="0"/>
              <a:pPr/>
              <a:t>27.09.2022</a:t>
            </a:fld>
            <a:endParaRPr lang="x-none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xmlns="" id="{6ABF03A7-8291-EDA9-D307-1020AC9C2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57F1283E-28D7-28CF-B46C-45DCEC24B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44CC-F278-4B4B-9262-93FC3672B59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14391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3F8887-1A38-6ADB-F22C-DFBCCD689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CF379D9E-731C-63B7-8A5D-16F32D40B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x-none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35461885-17C2-A3B7-74C0-A4804E2FE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3C960D95-BF96-946E-BF1A-D578F1074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1990-8C7E-6244-8D62-B6118B03A172}" type="datetimeFigureOut">
              <a:rPr lang="x-none" smtClean="0"/>
              <a:pPr/>
              <a:t>27.09.2022</a:t>
            </a:fld>
            <a:endParaRPr lang="x-none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FA078DC4-E48A-280C-A160-E38CD7A10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6C91BE5D-5F91-F170-B400-918408DEF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44CC-F278-4B4B-9262-93FC3672B59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089289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B46024-8B6E-52F8-F04C-4155139A6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xmlns="" id="{D565EB58-80C6-925A-4130-7B9FEE041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6DF6D8BC-9563-4B10-3AE4-2731780EE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A5B28D6D-5A0F-E258-2FFF-3DB6C2494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1990-8C7E-6244-8D62-B6118B03A172}" type="datetimeFigureOut">
              <a:rPr lang="x-none" smtClean="0"/>
              <a:pPr/>
              <a:t>27.09.2022</a:t>
            </a:fld>
            <a:endParaRPr lang="x-none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5ED247C0-0A77-DE8C-0FA0-C834F1304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FD9C130F-910E-26DF-C7B0-8B023B564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44CC-F278-4B4B-9262-93FC3672B59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01203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xmlns="" id="{0F6AEE9D-7968-269A-17B1-FD9903F78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156972D0-A042-63EF-4DB4-549B10F9E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x-none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28626D3F-2F8C-24F0-39D4-6EFF5E34D4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C1990-8C7E-6244-8D62-B6118B03A172}" type="datetimeFigureOut">
              <a:rPr lang="x-none" smtClean="0"/>
              <a:pPr/>
              <a:t>27.09.2022</a:t>
            </a:fld>
            <a:endParaRPr lang="x-none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0F8DCD48-8DD2-02A0-91E8-1AF5914950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07F6DE5C-9E24-6EEE-5E4F-71573948D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244CC-F278-4B4B-9262-93FC3672B59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03653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drada.com.ua/article/2688-tematika-pershogo-uroku-ta-navchannya-u-20212022-n-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304800"/>
            <a:ext cx="109728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ПОЗАШКІЛЬНИЙ НАВЧАЛЬНИЙ ЗАКЛАД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«ЦЕНТР ТВОРЧОСТІ ДІТЕЙ ТА ЮНАЦТВА ОЛЕКСАНДРІВСЬКОГО РАЙОНУ»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«Ми </a:t>
            </a:r>
            <a:r>
              <a:rPr lang="ru-RU" sz="4800" b="1" dirty="0" err="1" smtClean="0">
                <a:solidFill>
                  <a:srgbClr val="002060"/>
                </a:solidFill>
              </a:rPr>
              <a:t>українці</a:t>
            </a:r>
            <a:r>
              <a:rPr lang="ru-RU" sz="4800" b="1" dirty="0" smtClean="0">
                <a:solidFill>
                  <a:srgbClr val="002060"/>
                </a:solidFill>
              </a:rPr>
              <a:t>: 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честь </a:t>
            </a:r>
            <a:r>
              <a:rPr lang="ru-RU" sz="4800" b="1" dirty="0" err="1" smtClean="0">
                <a:solidFill>
                  <a:srgbClr val="002060"/>
                </a:solidFill>
              </a:rPr>
              <a:t>і</a:t>
            </a:r>
            <a:r>
              <a:rPr lang="ru-RU" sz="4800" b="1" dirty="0" smtClean="0">
                <a:solidFill>
                  <a:srgbClr val="002060"/>
                </a:solidFill>
              </a:rPr>
              <a:t> слава </a:t>
            </a:r>
            <a:r>
              <a:rPr lang="ru-RU" sz="4800" b="1" dirty="0" err="1" smtClean="0">
                <a:solidFill>
                  <a:srgbClr val="002060"/>
                </a:solidFill>
              </a:rPr>
              <a:t>незламним</a:t>
            </a:r>
            <a:r>
              <a:rPr lang="ru-RU" sz="4800" b="1" dirty="0" smtClean="0">
                <a:solidFill>
                  <a:srgbClr val="002060"/>
                </a:solidFill>
              </a:rPr>
              <a:t>»!!! </a:t>
            </a:r>
          </a:p>
          <a:p>
            <a:pPr algn="ctr"/>
            <a:endParaRPr lang="uk-UA" b="1" dirty="0" smtClean="0">
              <a:solidFill>
                <a:srgbClr val="002060"/>
              </a:solidFill>
            </a:endParaRPr>
          </a:p>
          <a:p>
            <a:pPr algn="ctr"/>
            <a:endParaRPr lang="uk-UA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b="1" dirty="0" err="1" smtClean="0">
                <a:solidFill>
                  <a:srgbClr val="002060"/>
                </a:solidFill>
              </a:rPr>
              <a:t>Ніхто</a:t>
            </a:r>
            <a:r>
              <a:rPr lang="ru-RU" sz="3600" b="1" dirty="0" smtClean="0">
                <a:solidFill>
                  <a:srgbClr val="002060"/>
                </a:solidFill>
              </a:rPr>
              <a:t> не </a:t>
            </a:r>
            <a:r>
              <a:rPr lang="ru-RU" sz="3600" b="1" dirty="0" err="1" smtClean="0">
                <a:solidFill>
                  <a:srgbClr val="002060"/>
                </a:solidFill>
              </a:rPr>
              <a:t>забере</a:t>
            </a:r>
            <a:r>
              <a:rPr lang="ru-RU" sz="3600" b="1" dirty="0" smtClean="0">
                <a:solidFill>
                  <a:srgbClr val="002060"/>
                </a:solidFill>
              </a:rPr>
              <a:t> наш </a:t>
            </a:r>
            <a:r>
              <a:rPr lang="ru-RU" sz="3600" b="1" dirty="0" err="1" smtClean="0">
                <a:solidFill>
                  <a:srgbClr val="002060"/>
                </a:solidFill>
              </a:rPr>
              <a:t>непереможний</a:t>
            </a:r>
            <a:r>
              <a:rPr lang="ru-RU" sz="3600" b="1" dirty="0" smtClean="0">
                <a:solidFill>
                  <a:srgbClr val="002060"/>
                </a:solidFill>
              </a:rPr>
              <a:t> дух!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Слава </a:t>
            </a:r>
            <a:r>
              <a:rPr lang="ru-RU" sz="3600" b="1" dirty="0" err="1" smtClean="0">
                <a:solidFill>
                  <a:srgbClr val="002060"/>
                </a:solidFill>
              </a:rPr>
              <a:t>Україні</a:t>
            </a:r>
            <a:r>
              <a:rPr lang="ru-RU" sz="3600" b="1" dirty="0" smtClean="0">
                <a:solidFill>
                  <a:srgbClr val="002060"/>
                </a:solidFill>
              </a:rPr>
              <a:t>!</a:t>
            </a: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err="1" smtClean="0">
                <a:solidFill>
                  <a:srgbClr val="002060"/>
                </a:solidFill>
              </a:rPr>
              <a:t>Підготували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керівники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Зразкового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художнього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колективу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 «Ансамбль народного </a:t>
            </a:r>
            <a:r>
              <a:rPr lang="ru-RU" b="1" dirty="0" err="1" smtClean="0">
                <a:solidFill>
                  <a:srgbClr val="002060"/>
                </a:solidFill>
              </a:rPr>
              <a:t>танцю</a:t>
            </a:r>
            <a:r>
              <a:rPr lang="ru-RU" b="1" dirty="0" smtClean="0">
                <a:solidFill>
                  <a:srgbClr val="002060"/>
                </a:solidFill>
              </a:rPr>
              <a:t> «Дружба»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Оленяк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Вікторія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Сергіївна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err="1" smtClean="0">
                <a:solidFill>
                  <a:srgbClr val="002060"/>
                </a:solidFill>
              </a:rPr>
              <a:t>Звенячкіна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Аліна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Миколаївна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8249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вмісту 2">
            <a:extLst>
              <a:ext uri="{FF2B5EF4-FFF2-40B4-BE49-F238E27FC236}">
                <a16:creationId xmlns:a16="http://schemas.microsoft.com/office/drawing/2014/main" xmlns="" id="{4DB5A765-0150-6E35-43EC-DBB08B094894}"/>
              </a:ext>
            </a:extLst>
          </p:cNvPr>
          <p:cNvSpPr txBox="1">
            <a:spLocks/>
          </p:cNvSpPr>
          <p:nvPr/>
        </p:nvSpPr>
        <p:spPr>
          <a:xfrm>
            <a:off x="254902" y="748708"/>
            <a:ext cx="6117518" cy="2664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Острів Хортиця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найбільший острів на Дніпрі, унікальність якого – у рідкісному поєднанні на одній території різноманітних природних комплексів, пам’яток геології, культури, історії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x-non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xmlns="" id="{757DBB5E-B1E2-570D-6FBA-8EE2CF116B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5778" y="237213"/>
            <a:ext cx="5531134" cy="3687422"/>
          </a:xfrm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xmlns="" id="{DCE2AF9B-0911-1A8C-3CAB-580B45BF5C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902" y="2356430"/>
            <a:ext cx="6117518" cy="40699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F2299F1-8BE1-01BC-E8B5-13CA6380059F}"/>
              </a:ext>
            </a:extLst>
          </p:cNvPr>
          <p:cNvSpPr txBox="1"/>
          <p:nvPr/>
        </p:nvSpPr>
        <p:spPr>
          <a:xfrm>
            <a:off x="6505778" y="4485045"/>
            <a:ext cx="5531134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Запорозькі козаки </a:t>
            </a:r>
            <a:r>
              <a:rPr lang="uk-UA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 українських козаків; спочатку, дніпровські козаки, які створили в </a:t>
            </a:r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XV—XVI </a:t>
            </a:r>
            <a:r>
              <a:rPr lang="uk-UA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ст. (можливо й раніше) цілу низку стихійних військових організацій і укріплених поселень за дніпровими порогами, поза зоною адміністративної юрисдикції яких би то не було держав, які об'єдналися згодом у централізовану військову організацію Військо Запорозьке. Названі за найменуванням району свого проживання і розташування головного військового укріплення (і штаб-квартири), іменованого «січ».</a:t>
            </a:r>
            <a:endParaRPr lang="uk-UA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1725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>
            <a:extLst>
              <a:ext uri="{FF2B5EF4-FFF2-40B4-BE49-F238E27FC236}">
                <a16:creationId xmlns:a16="http://schemas.microsoft.com/office/drawing/2014/main" xmlns="" id="{F29DF4EE-2739-74AC-D8EE-8E6526EED5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7082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399418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912F6B85-F6CC-4C2D-9372-CC302817A4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5011" y="-48582"/>
            <a:ext cx="9208777" cy="6906582"/>
          </a:xfrm>
        </p:spPr>
      </p:pic>
    </p:spTree>
    <p:extLst>
      <p:ext uri="{BB962C8B-B14F-4D97-AF65-F5344CB8AC3E}">
        <p14:creationId xmlns:p14="http://schemas.microsoft.com/office/powerpoint/2010/main" xmlns="" val="2685101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838200"/>
            <a:ext cx="6096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Джерело інформації</a:t>
            </a:r>
            <a:r>
              <a:rPr lang="uk-UA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algn="ctr"/>
            <a:endParaRPr lang="uk-UA" sz="3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uk-UA" u="sng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1828800"/>
            <a:ext cx="6096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hlinkClick r:id="rId2"/>
              </a:rPr>
              <a:t>https</a:t>
            </a:r>
            <a:r>
              <a:rPr lang="ru-RU" sz="3200" dirty="0" smtClean="0">
                <a:solidFill>
                  <a:srgbClr val="7030A0"/>
                </a:solidFill>
                <a:hlinkClick r:id="rId2"/>
              </a:rPr>
              <a:t>://</a:t>
            </a:r>
            <a:r>
              <a:rPr lang="ru-RU" sz="3200" dirty="0" smtClean="0">
                <a:solidFill>
                  <a:srgbClr val="7030A0"/>
                </a:solidFill>
                <a:hlinkClick r:id="rId2"/>
              </a:rPr>
              <a:t>www.pedrada.com.ua/article/2688-tematika-pershogo-uroku-ta-navchannya-u-20212022-n-r</a:t>
            </a:r>
            <a:endParaRPr lang="ru-RU" sz="3200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3043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F6674B8A-2A9A-CEEC-BD65-6F4CA3AA22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23" y="0"/>
            <a:ext cx="8952753" cy="6714565"/>
          </a:xfrm>
        </p:spPr>
      </p:pic>
    </p:spTree>
    <p:extLst>
      <p:ext uri="{BB962C8B-B14F-4D97-AF65-F5344CB8AC3E}">
        <p14:creationId xmlns:p14="http://schemas.microsoft.com/office/powerpoint/2010/main" xmlns="" val="2938249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2E88E6C2-6B0E-2E81-8F4A-9CC0AA1AC7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8283" y="0"/>
            <a:ext cx="9144001" cy="6858001"/>
          </a:xfrm>
        </p:spPr>
      </p:pic>
    </p:spTree>
    <p:extLst>
      <p:ext uri="{BB962C8B-B14F-4D97-AF65-F5344CB8AC3E}">
        <p14:creationId xmlns:p14="http://schemas.microsoft.com/office/powerpoint/2010/main" xmlns="" val="3901611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02B8A8FF-A0FF-22B7-C437-8A7C65A675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1107" y="-1"/>
            <a:ext cx="9144001" cy="6858001"/>
          </a:xfrm>
        </p:spPr>
      </p:pic>
    </p:spTree>
    <p:extLst>
      <p:ext uri="{BB962C8B-B14F-4D97-AF65-F5344CB8AC3E}">
        <p14:creationId xmlns:p14="http://schemas.microsoft.com/office/powerpoint/2010/main" xmlns="" val="1082165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CB191398-ABEC-46D7-869E-E636AF13DE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4541" y="76200"/>
            <a:ext cx="8940800" cy="6705600"/>
          </a:xfrm>
        </p:spPr>
      </p:pic>
    </p:spTree>
    <p:extLst>
      <p:ext uri="{BB962C8B-B14F-4D97-AF65-F5344CB8AC3E}">
        <p14:creationId xmlns:p14="http://schemas.microsoft.com/office/powerpoint/2010/main" xmlns="" val="1850266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0E9737D5-A9CD-E468-E0C5-0D65BC1434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9257" y="-1"/>
            <a:ext cx="9144002" cy="6858001"/>
          </a:xfrm>
        </p:spPr>
      </p:pic>
    </p:spTree>
    <p:extLst>
      <p:ext uri="{BB962C8B-B14F-4D97-AF65-F5344CB8AC3E}">
        <p14:creationId xmlns:p14="http://schemas.microsoft.com/office/powerpoint/2010/main" xmlns="" val="2337962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ECC97370-9DCF-5567-9492-0A8431471C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9154" y="-53788"/>
            <a:ext cx="9215717" cy="6911788"/>
          </a:xfrm>
        </p:spPr>
      </p:pic>
    </p:spTree>
    <p:extLst>
      <p:ext uri="{BB962C8B-B14F-4D97-AF65-F5344CB8AC3E}">
        <p14:creationId xmlns:p14="http://schemas.microsoft.com/office/powerpoint/2010/main" xmlns="" val="231411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8071C2A3-FF04-21F0-5723-8238677A30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1130" y="0"/>
            <a:ext cx="9161927" cy="6871446"/>
          </a:xfrm>
        </p:spPr>
      </p:pic>
    </p:spTree>
    <p:extLst>
      <p:ext uri="{BB962C8B-B14F-4D97-AF65-F5344CB8AC3E}">
        <p14:creationId xmlns:p14="http://schemas.microsoft.com/office/powerpoint/2010/main" xmlns="" val="2148667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F632F1CD-7A52-E283-1995-946B710DE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412" y="544313"/>
            <a:ext cx="2945644" cy="5425389"/>
          </a:xfrm>
        </p:spPr>
        <p:txBody>
          <a:bodyPr anchor="t">
            <a:normAutofit/>
          </a:bodyPr>
          <a:lstStyle/>
          <a:p>
            <a:pPr algn="just"/>
            <a:r>
              <a:rPr lang="uk-UA" sz="1600" b="1" i="0" dirty="0">
                <a:effectLst/>
                <a:latin typeface="Times New Roman" panose="020F0502020204030204" pitchFamily="34" charset="0"/>
              </a:rPr>
              <a:t>Го</a:t>
            </a:r>
            <a:r>
              <a:rPr lang="ru-RU" sz="1600" b="1" i="0" dirty="0" err="1">
                <a:effectLst/>
                <a:latin typeface="Times New Roman" panose="020F0502020204030204" pitchFamily="34" charset="0"/>
              </a:rPr>
              <a:t>пак</a:t>
            </a:r>
            <a:r>
              <a:rPr lang="uk-UA" sz="1600" b="1" i="0" dirty="0">
                <a:effectLst/>
                <a:latin typeface="Times New Roman" panose="020F0502020204030204" pitchFamily="34" charset="0"/>
              </a:rPr>
              <a:t> </a:t>
            </a:r>
            <a:r>
              <a:rPr lang="uk-UA" sz="1200" i="0" dirty="0">
                <a:effectLst/>
                <a:latin typeface="Times New Roman" panose="020F0502020204030204" pitchFamily="34" charset="0"/>
              </a:rPr>
              <a:t>— </a:t>
            </a:r>
            <a:r>
              <a:rPr lang="uk-UA" sz="1400" i="0" dirty="0">
                <a:effectLst/>
                <a:latin typeface="Times New Roman" panose="020F0502020204030204" pitchFamily="34" charset="0"/>
              </a:rPr>
              <a:t>традиційний плясовий український народний танець запорозького походження. Назва танцю походить від вигуку «гоп!» під час його виконання, а також слів «гопати», «гупати», «гопкати».</a:t>
            </a:r>
            <a:endParaRPr lang="uk-UA" sz="1400" dirty="0">
              <a:effectLst/>
              <a:latin typeface="Times New Roman" panose="020F0502020204030204" pitchFamily="34" charset="0"/>
            </a:endParaRP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2E1F8D74-C394-BA31-BFE7-895B11D452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412" y="2273611"/>
            <a:ext cx="2945644" cy="4411351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xmlns="" id="{61279A5C-DE47-C95D-4F18-756F65063C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1345" y="64694"/>
            <a:ext cx="4308422" cy="28565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241C612-D8D0-FCBD-5A14-EAA424B655B5}"/>
              </a:ext>
            </a:extLst>
          </p:cNvPr>
          <p:cNvSpPr txBox="1"/>
          <p:nvPr/>
        </p:nvSpPr>
        <p:spPr>
          <a:xfrm>
            <a:off x="3185132" y="2942262"/>
            <a:ext cx="455711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Гопак виник у побуті Війська Запорозького. Спочатку виконувався чоловіками; сучасний гопак танцюють чоловіки й жінки, однак чоловіча партія залишається провідною. У виконання гопака включаються елементи хореографічної імпровізації: стрибки, присядки, обертання й інших віртуозних танцювальних рухів. </a:t>
            </a:r>
            <a:endParaRPr lang="uk-UA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10">
            <a:extLst>
              <a:ext uri="{FF2B5EF4-FFF2-40B4-BE49-F238E27FC236}">
                <a16:creationId xmlns:a16="http://schemas.microsoft.com/office/drawing/2014/main" xmlns="" id="{46A62E41-59C6-5040-F48C-CCD1F5B3FF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2251" y="1101421"/>
            <a:ext cx="4300337" cy="28565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DCBD782-822E-5E23-C788-D044DC53F375}"/>
              </a:ext>
            </a:extLst>
          </p:cNvPr>
          <p:cNvSpPr txBox="1"/>
          <p:nvPr/>
        </p:nvSpPr>
        <p:spPr>
          <a:xfrm>
            <a:off x="7775064" y="313481"/>
            <a:ext cx="42675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 різні варіанти гопака — сольний, парний, груповий. Гопак нерідко має величний, героїчний характер.</a:t>
            </a:r>
            <a:endParaRPr lang="x-none" sz="1400" dirty="0"/>
          </a:p>
        </p:txBody>
      </p:sp>
      <p:pic>
        <p:nvPicPr>
          <p:cNvPr id="13" name="Рисунок 13">
            <a:extLst>
              <a:ext uri="{FF2B5EF4-FFF2-40B4-BE49-F238E27FC236}">
                <a16:creationId xmlns:a16="http://schemas.microsoft.com/office/drawing/2014/main" xmlns="" id="{9AE6602D-68F3-AEB4-A4E9-7BDF4C0B76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9948" y="4284200"/>
            <a:ext cx="4452821" cy="249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10164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136</Words>
  <Application>Microsoft Office PowerPoint</Application>
  <PresentationFormat>Произвольный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Анна Левитина</dc:creator>
  <cp:lastModifiedBy>admin</cp:lastModifiedBy>
  <cp:revision>6</cp:revision>
  <dcterms:created xsi:type="dcterms:W3CDTF">2022-09-11T10:17:23Z</dcterms:created>
  <dcterms:modified xsi:type="dcterms:W3CDTF">2022-09-27T12:29:11Z</dcterms:modified>
</cp:coreProperties>
</file>